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</p:sldIdLst>
  <p:sldSz cy="6858000" cx="12192000"/>
  <p:notesSz cx="6858000" cy="9144000"/>
  <p:embeddedFontLst>
    <p:embeddedFont>
      <p:font typeface="Helvetica Neue"/>
      <p:regular r:id="rId35"/>
      <p:bold r:id="rId36"/>
      <p:italic r:id="rId37"/>
      <p:boldItalic r:id="rId38"/>
    </p:embeddedFont>
    <p:embeddedFont>
      <p:font typeface="Arial Black"/>
      <p:regular r:id="rId39"/>
    </p:embeddedFont>
    <p:embeddedFont>
      <p:font typeface="Helvetica Neue Light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Light-regular.fntdata"/><Relationship Id="rId20" Type="http://schemas.openxmlformats.org/officeDocument/2006/relationships/slide" Target="slides/slide16.xml"/><Relationship Id="rId42" Type="http://schemas.openxmlformats.org/officeDocument/2006/relationships/font" Target="fonts/HelveticaNeueLight-italic.fntdata"/><Relationship Id="rId41" Type="http://schemas.openxmlformats.org/officeDocument/2006/relationships/font" Target="fonts/HelveticaNeueLight-bold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schemas.openxmlformats.org/officeDocument/2006/relationships/font" Target="fonts/HelveticaNeueLight-bold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HelveticaNeue-regular.fntdata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font" Target="fonts/HelveticaNeue-italic.fntdata"/><Relationship Id="rId14" Type="http://schemas.openxmlformats.org/officeDocument/2006/relationships/slide" Target="slides/slide10.xml"/><Relationship Id="rId36" Type="http://schemas.openxmlformats.org/officeDocument/2006/relationships/font" Target="fonts/HelveticaNeue-bold.fntdata"/><Relationship Id="rId17" Type="http://schemas.openxmlformats.org/officeDocument/2006/relationships/slide" Target="slides/slide13.xml"/><Relationship Id="rId39" Type="http://schemas.openxmlformats.org/officeDocument/2006/relationships/font" Target="fonts/ArialBlack-regular.fntdata"/><Relationship Id="rId16" Type="http://schemas.openxmlformats.org/officeDocument/2006/relationships/slide" Target="slides/slide12.xml"/><Relationship Id="rId38" Type="http://schemas.openxmlformats.org/officeDocument/2006/relationships/font" Target="fonts/HelveticaNeue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17346e579b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117346e579b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17346e579b_0_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117346e579b_0_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17346e579b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117346e579b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17346e579b_0_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117346e579b_0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17346e579b_0_1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117346e579b_0_1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17346e579b_0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117346e579b_0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17346e579b_0_1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117346e579b_0_1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7346e579b_0_1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117346e579b_0_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17346e579b_0_1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117346e579b_0_1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17346e579b_0_1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117346e579b_0_1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7346e579b_0_1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117346e579b_0_1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f3a2bdd0a3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f3a2bdd0a3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7346e579b_0_1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117346e579b_0_1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17346e579b_0_1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117346e579b_0_1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17346e579b_0_1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117346e579b_0_1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7346e579b_0_1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117346e579b_0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17346e579b_0_1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117346e579b_0_1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7346e579b_0_2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117346e579b_0_2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17346e579b_0_2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117346e579b_0_2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17346e579b_0_2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117346e579b_0_2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3a2bdd0a3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f3a2bdd0a3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7346e579b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117346e579b_0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7346e579b_0_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17346e579b_0_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17346e579b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117346e579b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7346e579b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117346e579b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17346e579b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117346e579b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32562" l="0" r="0" t="0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1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2" type="body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7"/>
          <p:cNvSpPr txBox="1"/>
          <p:nvPr>
            <p:ph idx="4" type="body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7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b="0" i="0" sz="5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13" name="Google Shape;13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flipH="1" rot="10800000">
            <a:off x="457200" y="6081713"/>
            <a:ext cx="11277600" cy="142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>
            <p:ph idx="11" type="ftr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rc.colorado.edu" TargetMode="External"/><Relationship Id="rId4" Type="http://schemas.openxmlformats.org/officeDocument/2006/relationships/hyperlink" Target="mailto:rc-help@colorado.edu" TargetMode="External"/><Relationship Id="rId5" Type="http://schemas.openxmlformats.org/officeDocument/2006/relationships/hyperlink" Target="https://github.com/ResearchComputing/CUmulus_tutorials" TargetMode="External"/><Relationship Id="rId6" Type="http://schemas.openxmlformats.org/officeDocument/2006/relationships/hyperlink" Target="http://tinyurl.com/curc-survey18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ssh.com/academy/ssh/public-key-authentication" TargetMode="External"/><Relationship Id="rId4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ResearchComputing/CUmulus_tutorials/tree/main/tutorial1#part-1-logging-in-to-cumulus-via-horizon" TargetMode="External"/><Relationship Id="rId4" Type="http://schemas.openxmlformats.org/officeDocument/2006/relationships/hyperlink" Target="https://github.com/ResearchComputing/CUmulus_tutorials/tree/main/tutorial1#part-2-instance-creation" TargetMode="External"/><Relationship Id="rId5" Type="http://schemas.openxmlformats.org/officeDocument/2006/relationships/hyperlink" Target="https://github.com/ResearchComputing/CUmulus_tutorials/tree/main/tutorial1#part-3-logging-into-your-instance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://tinyurl.com/curc-survey18" TargetMode="External"/><Relationship Id="rId4" Type="http://schemas.openxmlformats.org/officeDocument/2006/relationships/hyperlink" Target="mailto:rc-help@Colorado.edu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colorado.edu/rc/userservices/allocation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2" l="0" r="0" t="0"/>
          <a:stretch/>
        </p:blipFill>
        <p:spPr>
          <a:xfrm>
            <a:off x="13563" y="24460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>
            <p:ph type="ctrTitle"/>
          </p:nvPr>
        </p:nvSpPr>
        <p:spPr>
          <a:xfrm>
            <a:off x="467095" y="4548248"/>
            <a:ext cx="11301300" cy="154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b="1" lang="en-US" sz="3800">
                <a:latin typeface="Helvetica Neue"/>
                <a:ea typeface="Helvetica Neue"/>
                <a:cs typeface="Helvetica Neue"/>
                <a:sym typeface="Helvetica Neue"/>
              </a:rPr>
              <a:t>Clearing the Fog! Getting Started on Cumulus:</a:t>
            </a:r>
            <a:endParaRPr b="1" sz="3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3800">
                <a:latin typeface="Helvetica Neue Light"/>
                <a:ea typeface="Helvetica Neue Light"/>
                <a:cs typeface="Helvetica Neue Light"/>
                <a:sym typeface="Helvetica Neue Light"/>
              </a:rPr>
              <a:t>a Near to the Ground On Campus Cloud Solution</a:t>
            </a:r>
            <a:endParaRPr sz="3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Navigate Horizon 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838200" y="1804625"/>
            <a:ext cx="59514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Choose your project (top left)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Generally users only have 1 project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4 main sections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Compute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Volumes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Networks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Orchestration</a:t>
            </a:r>
            <a:endParaRPr/>
          </a:p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2825" y="1549725"/>
            <a:ext cx="3105150" cy="40957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Navigate </a:t>
            </a: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Horizon: Overview </a:t>
            </a:r>
            <a:endParaRPr/>
          </a:p>
        </p:txBody>
      </p:sp>
      <p:sp>
        <p:nvSpPr>
          <p:cNvPr id="166" name="Google Shape;166;p24"/>
          <p:cNvSpPr txBox="1"/>
          <p:nvPr>
            <p:ph idx="1" type="body"/>
          </p:nvPr>
        </p:nvSpPr>
        <p:spPr>
          <a:xfrm>
            <a:off x="838200" y="1804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Land on the Overview page under “Compute”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quick summary of your project</a:t>
            </a:r>
            <a:endParaRPr/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775" y="2776750"/>
            <a:ext cx="6096000" cy="314326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Navigate Horizon: Instances </a:t>
            </a:r>
            <a:endParaRPr/>
          </a:p>
        </p:txBody>
      </p:sp>
      <p:sp>
        <p:nvSpPr>
          <p:cNvPr id="174" name="Google Shape;174;p25"/>
          <p:cNvSpPr txBox="1"/>
          <p:nvPr>
            <p:ph idx="1" type="body"/>
          </p:nvPr>
        </p:nvSpPr>
        <p:spPr>
          <a:xfrm>
            <a:off x="838200" y="1804625"/>
            <a:ext cx="105690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Navigate to: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 Project-&gt;Compute-&gt;Instances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Instances are virtual machines that run inside the cloud, more simply: an instance is just a digital version of a physical computer.</a:t>
            </a:r>
            <a:endParaRPr/>
          </a:p>
          <a:p>
            <a:pPr indent="-4064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Instances can perform almost all of the same functions as a computer, including running applications and operating systems.</a:t>
            </a:r>
            <a:endParaRPr/>
          </a:p>
        </p:txBody>
      </p:sp>
      <p:sp>
        <p:nvSpPr>
          <p:cNvPr id="175" name="Google Shape;175;p25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</a:t>
            </a: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nstance Creation</a:t>
            </a:r>
            <a:endParaRPr/>
          </a:p>
        </p:txBody>
      </p:sp>
      <p:sp>
        <p:nvSpPr>
          <p:cNvPr id="181" name="Google Shape;181;p26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Let’s create a simple instance together</a:t>
            </a:r>
            <a:endParaRPr sz="4800"/>
          </a:p>
        </p:txBody>
      </p:sp>
      <p:sp>
        <p:nvSpPr>
          <p:cNvPr id="187" name="Google Shape;187;p27"/>
          <p:cNvSpPr txBox="1"/>
          <p:nvPr>
            <p:ph idx="1" type="body"/>
          </p:nvPr>
        </p:nvSpPr>
        <p:spPr>
          <a:xfrm>
            <a:off x="838200" y="1804625"/>
            <a:ext cx="52578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From the instances page click on “Launch Instance”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Instance Creation Launcher will pop up giving us options to create our virtual machine:</a:t>
            </a:r>
            <a:endParaRPr/>
          </a:p>
        </p:txBody>
      </p:sp>
      <p:sp>
        <p:nvSpPr>
          <p:cNvPr id="188" name="Google Shape;188;p27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0507" y="2074000"/>
            <a:ext cx="5173301" cy="32284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Details</a:t>
            </a:r>
            <a:endParaRPr/>
          </a:p>
        </p:txBody>
      </p:sp>
      <p:sp>
        <p:nvSpPr>
          <p:cNvPr id="195" name="Google Shape;195;p28"/>
          <p:cNvSpPr txBox="1"/>
          <p:nvPr>
            <p:ph idx="1" type="body"/>
          </p:nvPr>
        </p:nvSpPr>
        <p:spPr>
          <a:xfrm>
            <a:off x="838200" y="1804625"/>
            <a:ext cx="52578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Fill out Instance details, including a name and description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availability zone and count can be left as defaults</a:t>
            </a:r>
            <a:endParaRPr/>
          </a:p>
        </p:txBody>
      </p:sp>
      <p:sp>
        <p:nvSpPr>
          <p:cNvPr id="196" name="Google Shape;196;p28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7" name="Google Shape;19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0507" y="2074000"/>
            <a:ext cx="5173301" cy="32284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Source</a:t>
            </a:r>
            <a:endParaRPr/>
          </a:p>
        </p:txBody>
      </p:sp>
      <p:sp>
        <p:nvSpPr>
          <p:cNvPr id="203" name="Google Shape;203;p29"/>
          <p:cNvSpPr txBox="1"/>
          <p:nvPr>
            <p:ph idx="1" type="body"/>
          </p:nvPr>
        </p:nvSpPr>
        <p:spPr>
          <a:xfrm>
            <a:off x="838200" y="1804625"/>
            <a:ext cx="52578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257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You can choose an operating system from the images CURC </a:t>
            </a:r>
            <a:r>
              <a:rPr lang="en-US"/>
              <a:t>provides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Choose to have your storage volume deleted on Instance Deletion</a:t>
            </a:r>
            <a:endParaRPr/>
          </a:p>
          <a:p>
            <a:pPr indent="-32575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/>
              <a:t>If you select fno” be aware of “zombie” volumes that will stay around when the instance is deleted</a:t>
            </a:r>
            <a:endParaRPr/>
          </a:p>
        </p:txBody>
      </p:sp>
      <p:sp>
        <p:nvSpPr>
          <p:cNvPr id="204" name="Google Shape;204;p2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5" name="Google Shape;20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0500" y="747525"/>
            <a:ext cx="5791200" cy="43060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Flavor</a:t>
            </a:r>
            <a:endParaRPr/>
          </a:p>
        </p:txBody>
      </p:sp>
      <p:sp>
        <p:nvSpPr>
          <p:cNvPr id="211" name="Google Shape;211;p30"/>
          <p:cNvSpPr txBox="1"/>
          <p:nvPr>
            <p:ph idx="1" type="body"/>
          </p:nvPr>
        </p:nvSpPr>
        <p:spPr>
          <a:xfrm>
            <a:off x="838200" y="1804625"/>
            <a:ext cx="52578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Choose from a list of pre-selected resources: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 flavor defines the compute, memory, and storage capacity of our instance.</a:t>
            </a:r>
            <a:endParaRPr/>
          </a:p>
        </p:txBody>
      </p:sp>
      <p:sp>
        <p:nvSpPr>
          <p:cNvPr id="212" name="Google Shape;212;p30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3" name="Google Shape;21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0" y="1690825"/>
            <a:ext cx="5791199" cy="327556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Networks &amp; Network Ports</a:t>
            </a:r>
            <a:endParaRPr/>
          </a:p>
        </p:txBody>
      </p:sp>
      <p:sp>
        <p:nvSpPr>
          <p:cNvPr id="219" name="Google Shape;219;p31"/>
          <p:cNvSpPr txBox="1"/>
          <p:nvPr>
            <p:ph idx="1" type="body"/>
          </p:nvPr>
        </p:nvSpPr>
        <p:spPr>
          <a:xfrm>
            <a:off x="838200" y="1804625"/>
            <a:ext cx="52578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1718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Select a project network, which determines routability of either a public/internet or campus/internal floating IP.</a:t>
            </a:r>
            <a:endParaRPr/>
          </a:p>
          <a:p>
            <a:pPr indent="-317182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/>
              <a:t>We’ll choose an external network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18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Ports provide extra communication channels to your instances.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18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You can select ports instead of networks or a mix of both.</a:t>
            </a:r>
            <a:endParaRPr/>
          </a:p>
        </p:txBody>
      </p:sp>
      <p:sp>
        <p:nvSpPr>
          <p:cNvPr id="220" name="Google Shape;220;p31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1" name="Google Shape;22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8400" y="1980725"/>
            <a:ext cx="5791199" cy="361077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Security</a:t>
            </a: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 Groups</a:t>
            </a:r>
            <a:endParaRPr/>
          </a:p>
        </p:txBody>
      </p:sp>
      <p:sp>
        <p:nvSpPr>
          <p:cNvPr id="227" name="Google Shape;227;p32"/>
          <p:cNvSpPr txBox="1"/>
          <p:nvPr>
            <p:ph idx="1" type="body"/>
          </p:nvPr>
        </p:nvSpPr>
        <p:spPr>
          <a:xfrm>
            <a:off x="838200" y="1804625"/>
            <a:ext cx="52578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Security Groups act as a virtual firewall for your instance to control inbound and outbound traffic.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We’ll pick ssh-restricted, http, and https for our demo</a:t>
            </a:r>
            <a:endParaRPr/>
          </a:p>
        </p:txBody>
      </p:sp>
      <p:sp>
        <p:nvSpPr>
          <p:cNvPr id="228" name="Google Shape;228;p3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9" name="Google Shape;22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0" y="1804625"/>
            <a:ext cx="5791199" cy="34886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Getting Started on CUmulus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838200" y="1927275"/>
            <a:ext cx="10515600" cy="41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5905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Gerardo Hidalgo-Cuellar</a:t>
            </a:r>
            <a:endParaRPr sz="24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www.rc.colorado.edu</a:t>
            </a:r>
            <a:endParaRPr sz="2400">
              <a:solidFill>
                <a:srgbClr val="0563C1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r>
              <a:rPr lang="en-US" sz="2400">
                <a:solidFill>
                  <a:srgbClr val="1D1C1D"/>
                </a:solidFill>
              </a:rPr>
              <a:t> </a:t>
            </a:r>
            <a:r>
              <a:rPr lang="en-US" sz="2000"/>
              <a:t> </a:t>
            </a:r>
            <a:endParaRPr i="1" sz="2400">
              <a:solidFill>
                <a:srgbClr val="A5A5A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i="1" sz="2400">
              <a:solidFill>
                <a:srgbClr val="A5A5A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Slides and t</a:t>
            </a:r>
            <a:r>
              <a:rPr lang="en-US"/>
              <a:t>utorial: 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https://github.com/ResearchComputing/CUmulus_tutorials</a:t>
            </a:r>
            <a:r>
              <a:rPr lang="en-US" sz="2400"/>
              <a:t> </a:t>
            </a:r>
            <a:endParaRPr sz="2400"/>
          </a:p>
          <a:p>
            <a:pPr indent="0" lvl="0" marL="0" marR="59055" rtl="0" algn="l"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solidFill>
                <a:schemeClr val="accent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at: 	</a:t>
            </a:r>
            <a:r>
              <a:rPr lang="en-US" sz="2400" u="sng">
                <a:solidFill>
                  <a:srgbClr val="0563C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r>
              <a:rPr lang="en-US">
                <a:solidFill>
                  <a:schemeClr val="accent3"/>
                </a:solidFill>
              </a:rPr>
              <a:t> </a:t>
            </a:r>
            <a:endParaRPr>
              <a:solidFill>
                <a:schemeClr val="accent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solidFill>
                <a:schemeClr val="accent5"/>
              </a:solidFill>
            </a:endParaRPr>
          </a:p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Key Pairs</a:t>
            </a:r>
            <a:endParaRPr/>
          </a:p>
        </p:txBody>
      </p:sp>
      <p:sp>
        <p:nvSpPr>
          <p:cNvPr id="235" name="Google Shape;235;p33"/>
          <p:cNvSpPr txBox="1"/>
          <p:nvPr>
            <p:ph idx="1" type="body"/>
          </p:nvPr>
        </p:nvSpPr>
        <p:spPr>
          <a:xfrm>
            <a:off x="838200" y="1804625"/>
            <a:ext cx="52578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1718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A key pair allows you to SSH into your new instance.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18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You may select an existing key pair, import a key pair, or generate a new key pair.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182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75000"/>
              <a:buChar char="•"/>
            </a:pPr>
            <a:r>
              <a:rPr lang="en-US"/>
              <a:t>I find it easiest to create a keypair on my local machine and import it</a:t>
            </a:r>
            <a:endParaRPr/>
          </a:p>
          <a:p>
            <a:pPr indent="-317182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50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https://www.ssh.com/academy/ssh/public-key-authentication</a:t>
            </a:r>
            <a:r>
              <a:rPr lang="en-US"/>
              <a:t> </a:t>
            </a:r>
            <a:endParaRPr/>
          </a:p>
        </p:txBody>
      </p:sp>
      <p:sp>
        <p:nvSpPr>
          <p:cNvPr id="236" name="Google Shape;236;p33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7" name="Google Shape;23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9050" y="1889875"/>
            <a:ext cx="5410100" cy="252144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Key Pairs: An aside</a:t>
            </a:r>
            <a:endParaRPr/>
          </a:p>
        </p:txBody>
      </p:sp>
      <p:sp>
        <p:nvSpPr>
          <p:cNvPr id="243" name="Google Shape;243;p34"/>
          <p:cNvSpPr txBox="1"/>
          <p:nvPr>
            <p:ph idx="1" type="body"/>
          </p:nvPr>
        </p:nvSpPr>
        <p:spPr>
          <a:xfrm>
            <a:off x="838200" y="1804625"/>
            <a:ext cx="104298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6639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40000"/>
              <a:buChar char="•"/>
            </a:pPr>
            <a:r>
              <a:rPr lang="en-US" sz="2000"/>
              <a:t>SSH keys are an access credential that is used in the SSH protocol and they are foundational to modern Infrastructure-as-a-Service platforms.</a:t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6639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40000"/>
              <a:buChar char="•"/>
            </a:pPr>
            <a:r>
              <a:rPr lang="en-US" sz="2000"/>
              <a:t>They can be tricky to set up for new users however, so we'll go over a simple example here. From your terminal in a local machine use the ssh-keygen command to create a new ssh keypair:</a:t>
            </a:r>
            <a:endParaRPr sz="20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highlight>
                  <a:srgbClr val="D9D9D9"/>
                </a:highlight>
                <a:latin typeface="Consolas"/>
                <a:ea typeface="Consolas"/>
                <a:cs typeface="Consolas"/>
                <a:sym typeface="Consolas"/>
              </a:rPr>
              <a:t>$ ssh-keygen -t ed25519</a:t>
            </a:r>
            <a:endParaRPr sz="2000">
              <a:solidFill>
                <a:srgbClr val="0070C0"/>
              </a:solidFill>
              <a:highlight>
                <a:srgbClr val="D9D9D9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highlight>
                  <a:srgbClr val="D9D9D9"/>
                </a:highlight>
                <a:latin typeface="Consolas"/>
                <a:ea typeface="Consolas"/>
                <a:cs typeface="Consolas"/>
                <a:sym typeface="Consolas"/>
              </a:rPr>
              <a:t>Generating public/private ed25519 key pair.</a:t>
            </a:r>
            <a:endParaRPr sz="2000">
              <a:solidFill>
                <a:srgbClr val="0070C0"/>
              </a:solidFill>
              <a:highlight>
                <a:srgbClr val="D9D9D9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highlight>
                  <a:srgbClr val="D9D9D9"/>
                </a:highlight>
                <a:latin typeface="Consolas"/>
                <a:ea typeface="Consolas"/>
                <a:cs typeface="Consolas"/>
                <a:sym typeface="Consolas"/>
              </a:rPr>
              <a:t>Enter file in which to save the key (/home/username/.ssh/id_ed25519):</a:t>
            </a:r>
            <a:endParaRPr sz="2000">
              <a:solidFill>
                <a:srgbClr val="0070C0"/>
              </a:solidFill>
              <a:highlight>
                <a:srgbClr val="D9D9D9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6639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40000"/>
              <a:buChar char="•"/>
            </a:pPr>
            <a:r>
              <a:rPr lang="en-US" sz="2000"/>
              <a:t>Our new keypairs have been created at </a:t>
            </a:r>
            <a:r>
              <a:rPr lang="en-US" sz="2000">
                <a:solidFill>
                  <a:srgbClr val="0070C0"/>
                </a:solidFill>
                <a:highlight>
                  <a:srgbClr val="D9D9D9"/>
                </a:highlight>
                <a:latin typeface="Consolas"/>
                <a:ea typeface="Consolas"/>
                <a:cs typeface="Consolas"/>
                <a:sym typeface="Consolas"/>
              </a:rPr>
              <a:t>/home/username/.ssh/</a:t>
            </a:r>
            <a:r>
              <a:rPr lang="en-US" sz="2000"/>
              <a:t> and are called </a:t>
            </a:r>
            <a:r>
              <a:rPr lang="en-US" sz="2000">
                <a:solidFill>
                  <a:srgbClr val="0070C0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id_ed25519</a:t>
            </a:r>
            <a:r>
              <a:rPr lang="en-US" sz="2000"/>
              <a:t> and </a:t>
            </a:r>
            <a:r>
              <a:rPr lang="en-US" sz="2000">
                <a:solidFill>
                  <a:srgbClr val="0070C0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id_ed25519.pub</a:t>
            </a:r>
            <a:r>
              <a:rPr lang="en-US" sz="2000"/>
              <a:t>. The public key (.pub) can be transferred to other remote servers (</a:t>
            </a:r>
            <a:r>
              <a:rPr i="1" lang="en-US" sz="2000"/>
              <a:t>this is the key we will import to our CUmulus instance</a:t>
            </a:r>
            <a:r>
              <a:rPr lang="en-US" sz="2000"/>
              <a:t>) but the private key (no suffix) should </a:t>
            </a:r>
            <a:r>
              <a:rPr i="1" lang="en-US" sz="2000"/>
              <a:t>never</a:t>
            </a:r>
            <a:r>
              <a:rPr lang="en-US" sz="2000"/>
              <a:t> leave the host machine.</a:t>
            </a:r>
            <a:endParaRPr sz="2000"/>
          </a:p>
        </p:txBody>
      </p:sp>
      <p:sp>
        <p:nvSpPr>
          <p:cNvPr id="244" name="Google Shape;244;p34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Config, Server Group, Scheduler Hints, and Metadata</a:t>
            </a:r>
            <a:endParaRPr/>
          </a:p>
        </p:txBody>
      </p:sp>
      <p:sp>
        <p:nvSpPr>
          <p:cNvPr id="250" name="Google Shape;250;p35"/>
          <p:cNvSpPr txBox="1"/>
          <p:nvPr>
            <p:ph idx="1" type="body"/>
          </p:nvPr>
        </p:nvSpPr>
        <p:spPr>
          <a:xfrm>
            <a:off x="838200" y="1804625"/>
            <a:ext cx="52578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We’ll leave these as defaults as they are extra configuration we can provide our instances, but not necessary </a:t>
            </a:r>
            <a:endParaRPr/>
          </a:p>
        </p:txBody>
      </p:sp>
      <p:sp>
        <p:nvSpPr>
          <p:cNvPr id="251" name="Google Shape;251;p35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2" name="Google Shape;25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9100" y="1804625"/>
            <a:ext cx="5791202" cy="358754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Launch Instance and Associate IP</a:t>
            </a:r>
            <a:endParaRPr/>
          </a:p>
        </p:txBody>
      </p:sp>
      <p:sp>
        <p:nvSpPr>
          <p:cNvPr id="258" name="Google Shape;258;p36"/>
          <p:cNvSpPr txBox="1"/>
          <p:nvPr>
            <p:ph idx="1" type="body"/>
          </p:nvPr>
        </p:nvSpPr>
        <p:spPr>
          <a:xfrm>
            <a:off x="838200" y="1804625"/>
            <a:ext cx="8289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Launch instance and wait for it to be set up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 can then associate a Floating IP which will allow us to access the instance from outside of the CU network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On the right hand side of the newly created instance choose “Associate Floating IP” under the “actions” dropdown</a:t>
            </a:r>
            <a:endParaRPr/>
          </a:p>
        </p:txBody>
      </p:sp>
      <p:sp>
        <p:nvSpPr>
          <p:cNvPr id="259" name="Google Shape;259;p36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0" name="Google Shape;26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7805" y="2240303"/>
            <a:ext cx="2582950" cy="27099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Associate IP</a:t>
            </a:r>
            <a:endParaRPr/>
          </a:p>
        </p:txBody>
      </p:sp>
      <p:sp>
        <p:nvSpPr>
          <p:cNvPr id="266" name="Google Shape;266;p37"/>
          <p:cNvSpPr txBox="1"/>
          <p:nvPr>
            <p:ph idx="1" type="body"/>
          </p:nvPr>
        </p:nvSpPr>
        <p:spPr>
          <a:xfrm>
            <a:off x="838200" y="1804625"/>
            <a:ext cx="65187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from available IP addresses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If needed you can add a floating IP, but be aware there are limited numbers of floating IPs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port to be associated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should be pre-populated with the internal IP of your new instance</a:t>
            </a:r>
            <a:endParaRPr/>
          </a:p>
        </p:txBody>
      </p:sp>
      <p:sp>
        <p:nvSpPr>
          <p:cNvPr id="267" name="Google Shape;267;p37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8" name="Google Shape;26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5750" y="2817100"/>
            <a:ext cx="4415025" cy="17868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Logging into your Instance</a:t>
            </a:r>
            <a:endParaRPr/>
          </a:p>
        </p:txBody>
      </p:sp>
      <p:sp>
        <p:nvSpPr>
          <p:cNvPr id="274" name="Google Shape;274;p38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Logging In</a:t>
            </a:r>
            <a:endParaRPr/>
          </a:p>
        </p:txBody>
      </p:sp>
      <p:sp>
        <p:nvSpPr>
          <p:cNvPr id="280" name="Google Shape;280;p39"/>
          <p:cNvSpPr txBox="1"/>
          <p:nvPr>
            <p:ph idx="1" type="body"/>
          </p:nvPr>
        </p:nvSpPr>
        <p:spPr>
          <a:xfrm>
            <a:off x="838200" y="1804625"/>
            <a:ext cx="106473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You must be on CU VPN to connect via ssh (CURC restriction)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Open up an ssh connection providing the identity (key) file:</a:t>
            </a:r>
            <a:endParaRPr sz="2000"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solidFill>
                  <a:srgbClr val="4472C4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$ ssh -i ~/.ssh/&lt;private key&gt; &lt;hostname&gt;@&lt;external floating IP&gt;</a:t>
            </a:r>
            <a:endParaRPr sz="1800">
              <a:solidFill>
                <a:srgbClr val="4472C4"/>
              </a:solidFill>
              <a:highlight>
                <a:srgbClr val="CCCC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For an ubuntu instance this may look something like:</a:t>
            </a:r>
            <a:endParaRPr sz="2000"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solidFill>
                  <a:schemeClr val="accent5"/>
                </a:solidFill>
                <a:highlight>
                  <a:srgbClr val="CCCCCC"/>
                </a:highlight>
                <a:latin typeface="Consolas"/>
                <a:ea typeface="Consolas"/>
                <a:cs typeface="Consolas"/>
                <a:sym typeface="Consolas"/>
              </a:rPr>
              <a:t>$ ssh -i ~/.ssh/testkey ubuntu@123.456.789.123</a:t>
            </a:r>
            <a:endParaRPr>
              <a:highlight>
                <a:srgbClr val="CCCCCC"/>
              </a:highlight>
            </a:endParaRPr>
          </a:p>
        </p:txBody>
      </p:sp>
      <p:sp>
        <p:nvSpPr>
          <p:cNvPr id="281" name="Google Shape;281;p3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Logged In</a:t>
            </a:r>
            <a:endParaRPr/>
          </a:p>
        </p:txBody>
      </p:sp>
      <p:sp>
        <p:nvSpPr>
          <p:cNvPr id="287" name="Google Shape;287;p40"/>
          <p:cNvSpPr txBox="1"/>
          <p:nvPr>
            <p:ph idx="1" type="body"/>
          </p:nvPr>
        </p:nvSpPr>
        <p:spPr>
          <a:xfrm>
            <a:off x="838200" y="1804625"/>
            <a:ext cx="106473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Congratulations! You are now logged into your instance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You can now: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Install Software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Administer your instance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Run applications and jobs</a:t>
            </a:r>
            <a:endParaRPr/>
          </a:p>
        </p:txBody>
      </p:sp>
      <p:sp>
        <p:nvSpPr>
          <p:cNvPr id="288" name="Google Shape;288;p40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Demo</a:t>
            </a:r>
            <a:endParaRPr/>
          </a:p>
        </p:txBody>
      </p:sp>
      <p:sp>
        <p:nvSpPr>
          <p:cNvPr id="294" name="Google Shape;294;p41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Demo workflow: Twitter API with DB</a:t>
            </a:r>
            <a:endParaRPr/>
          </a:p>
        </p:txBody>
      </p:sp>
      <p:sp>
        <p:nvSpPr>
          <p:cNvPr id="300" name="Google Shape;300;p42"/>
          <p:cNvSpPr txBox="1"/>
          <p:nvPr>
            <p:ph idx="1" type="body"/>
          </p:nvPr>
        </p:nvSpPr>
        <p:spPr>
          <a:xfrm>
            <a:off x="838200" y="1804625"/>
            <a:ext cx="106473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1718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There are a (nearly) </a:t>
            </a:r>
            <a:r>
              <a:rPr i="1" lang="en-US"/>
              <a:t>infinite</a:t>
            </a:r>
            <a:r>
              <a:rPr lang="en-US"/>
              <a:t> number of workflows you could run on your CUmulus </a:t>
            </a:r>
            <a:r>
              <a:rPr lang="en-US"/>
              <a:t>instance*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US" sz="1767"/>
              <a:t>*As long as the workflow is related to research, personal projects are not permitted.</a:t>
            </a:r>
            <a:endParaRPr i="1" sz="1767"/>
          </a:p>
          <a:p>
            <a:pPr indent="-31718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64285"/>
              <a:buChar char="•"/>
            </a:pPr>
            <a:r>
              <a:rPr lang="en-US"/>
              <a:t>We’ll demo a </a:t>
            </a:r>
            <a:r>
              <a:rPr i="1" lang="en-US"/>
              <a:t>potential</a:t>
            </a:r>
            <a:r>
              <a:rPr lang="en-US"/>
              <a:t> workflow: a web application which allows users to query using the Twitter API and store this data persistently to a mysql database.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82733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39285"/>
              <a:buChar char="•"/>
            </a:pPr>
            <a:r>
              <a:rPr lang="en-US"/>
              <a:t>This demo showcases a few important features of CUmulus not possible on HPC:</a:t>
            </a:r>
            <a:endParaRPr/>
          </a:p>
          <a:p>
            <a:pPr indent="-282733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45833"/>
              <a:buChar char="•"/>
            </a:pPr>
            <a:r>
              <a:rPr lang="en-US"/>
              <a:t>A persistent workflow not limited by wall clock times</a:t>
            </a:r>
            <a:endParaRPr/>
          </a:p>
          <a:p>
            <a:pPr indent="-282733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45833"/>
              <a:buChar char="•"/>
            </a:pPr>
            <a:r>
              <a:rPr lang="en-US"/>
              <a:t>User administration of compute resources (using root privileges for applications such as Docker)</a:t>
            </a:r>
            <a:endParaRPr/>
          </a:p>
          <a:p>
            <a:pPr indent="-282733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45833"/>
              <a:buChar char="•"/>
            </a:pPr>
            <a:r>
              <a:rPr lang="en-US"/>
              <a:t>Routable floating IPs available on the Public Internet</a:t>
            </a:r>
            <a:endParaRPr/>
          </a:p>
        </p:txBody>
      </p:sp>
      <p:sp>
        <p:nvSpPr>
          <p:cNvPr id="301" name="Google Shape;301;p4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Learning Objectives</a:t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Logging into CUmulus via Horizon</a:t>
            </a:r>
            <a:r>
              <a:rPr lang="en-US" sz="2400"/>
              <a:t> (the CUmulus web portal)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u="sng">
                <a:solidFill>
                  <a:schemeClr val="hlink"/>
                </a:solidFill>
                <a:hlinkClick r:id="rId4"/>
              </a:rPr>
              <a:t>Creating your instance</a:t>
            </a:r>
            <a:r>
              <a:rPr lang="en-US" sz="2400"/>
              <a:t> (i.e. virtual machine)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u="sng">
                <a:solidFill>
                  <a:schemeClr val="hlink"/>
                </a:solidFill>
                <a:hlinkClick r:id="rId5"/>
              </a:rPr>
              <a:t>Logging into your instance</a:t>
            </a:r>
            <a:r>
              <a:rPr lang="en-US" sz="2400"/>
              <a:t> via ssh</a:t>
            </a:r>
            <a:endParaRPr sz="2400"/>
          </a:p>
        </p:txBody>
      </p:sp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3"/>
          <p:cNvSpPr txBox="1"/>
          <p:nvPr>
            <p:ph type="title"/>
          </p:nvPr>
        </p:nvSpPr>
        <p:spPr>
          <a:xfrm>
            <a:off x="838200" y="32063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/>
          </a:p>
        </p:txBody>
      </p:sp>
      <p:sp>
        <p:nvSpPr>
          <p:cNvPr id="307" name="Google Shape;307;p43"/>
          <p:cNvSpPr txBox="1"/>
          <p:nvPr>
            <p:ph idx="1" type="body"/>
          </p:nvPr>
        </p:nvSpPr>
        <p:spPr>
          <a:xfrm>
            <a:off x="882575" y="142708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S</a:t>
            </a:r>
            <a:r>
              <a:rPr lang="en-US"/>
              <a:t>urvey: 						</a:t>
            </a:r>
            <a:r>
              <a:rPr lang="en-US" u="sng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r>
              <a:rPr lang="en-US">
                <a:solidFill>
                  <a:schemeClr val="accent3"/>
                </a:solidFill>
              </a:rPr>
              <a:t> </a:t>
            </a:r>
            <a:endParaRPr/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/>
              <a:t>Contact information: 	</a:t>
            </a:r>
            <a:r>
              <a:rPr lang="en-US" u="sng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endParaRPr/>
          </a:p>
        </p:txBody>
      </p:sp>
      <p:sp>
        <p:nvSpPr>
          <p:cNvPr id="308" name="Google Shape;308;p4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5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270"/>
              <a:t>What is CUmulus?</a:t>
            </a:r>
            <a:endParaRPr sz="2270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2270"/>
          </a:p>
          <a:p>
            <a:pPr indent="-3235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270"/>
              <a:t>CUmulus Access</a:t>
            </a:r>
            <a:endParaRPr sz="2270"/>
          </a:p>
          <a:p>
            <a:pPr indent="-32353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1960"/>
              <a:t>Access to CUmulus and the allocation process</a:t>
            </a:r>
            <a:endParaRPr sz="1960"/>
          </a:p>
          <a:p>
            <a:pPr indent="-32353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1960"/>
              <a:t>Logging into Horizon (CUmulus web portal)</a:t>
            </a:r>
            <a:endParaRPr sz="1960"/>
          </a:p>
          <a:p>
            <a:pPr indent="-32353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1960"/>
              <a:t>Creation of an instance</a:t>
            </a:r>
            <a:endParaRPr sz="1960"/>
          </a:p>
          <a:p>
            <a:pPr indent="-32353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1960"/>
              <a:t>Logging into your instance</a:t>
            </a:r>
            <a:endParaRPr sz="1960"/>
          </a:p>
          <a:p>
            <a:pPr indent="0" lvl="0" marL="9144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2270"/>
          </a:p>
          <a:p>
            <a:pPr indent="-3235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270"/>
              <a:t>Demo workflow one might use on CUmulus:</a:t>
            </a:r>
            <a:endParaRPr sz="2270"/>
          </a:p>
          <a:p>
            <a:pPr indent="-32353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1960"/>
              <a:t>Web App &amp; Database</a:t>
            </a:r>
            <a:endParaRPr sz="1960"/>
          </a:p>
          <a:p>
            <a:pPr indent="-35306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960"/>
              <a:buChar char="•"/>
            </a:pPr>
            <a:r>
              <a:rPr lang="en-US" sz="1960"/>
              <a:t>CUmulus + CURC HPC Integration</a:t>
            </a:r>
            <a:endParaRPr sz="1960"/>
          </a:p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CUmulus?</a:t>
            </a:r>
            <a:endParaRPr/>
          </a:p>
        </p:txBody>
      </p:sp>
      <p:sp>
        <p:nvSpPr>
          <p:cNvPr id="123" name="Google Shape;123;p18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CUmulus is CU Research Computing's free-to-use on-premise cloud service.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Supports cases not well-suited for HPC such as 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research-oriented </a:t>
            </a:r>
            <a:r>
              <a:rPr lang="en-US"/>
              <a:t>web servers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databases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long-running</a:t>
            </a:r>
            <a:r>
              <a:rPr lang="en-US"/>
              <a:t> services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Provides users with persistent or ongoing availability by allocating them a logically isolated section of the cloud.</a:t>
            </a:r>
            <a:endParaRPr/>
          </a:p>
        </p:txBody>
      </p:sp>
      <p:sp>
        <p:nvSpPr>
          <p:cNvPr id="124" name="Google Shape;124;p18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CUmulus?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You get your own virtual “world” </a:t>
            </a:r>
            <a:r>
              <a:rPr lang="en-US" u="sng"/>
              <a:t>for experimentation</a:t>
            </a:r>
            <a:r>
              <a:rPr lang="en-US"/>
              <a:t> - an environment that can be easily created/deleted.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Install Software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Administer your instance (you’re in control!)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Run applications and jobs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Interface w/ other CURC services: Blanca, Alpine, PetaLibrary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You can request </a:t>
            </a:r>
            <a:r>
              <a:rPr lang="en-US"/>
              <a:t>specific resources</a:t>
            </a:r>
            <a:r>
              <a:rPr lang="en-US"/>
              <a:t> (CPU, storage, memory) and can set up persistent storage.</a:t>
            </a:r>
            <a:endParaRPr/>
          </a:p>
        </p:txBody>
      </p:sp>
      <p:sp>
        <p:nvSpPr>
          <p:cNvPr id="131" name="Google Shape;131;p1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 Access</a:t>
            </a:r>
            <a:endParaRPr/>
          </a:p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 Access and Allocation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Users will </a:t>
            </a:r>
            <a:r>
              <a:rPr lang="en-US"/>
              <a:t>submit a proposal for your use case (email rc-help@colorado.edu):</a:t>
            </a:r>
            <a:endParaRPr/>
          </a:p>
          <a:p>
            <a:pPr indent="-28797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39285"/>
              <a:buChar char="●"/>
            </a:pPr>
            <a:r>
              <a:rPr lang="en-US"/>
              <a:t>Describe your CUmulus workflow</a:t>
            </a:r>
            <a:endParaRPr/>
          </a:p>
          <a:p>
            <a:pPr indent="-28797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39285"/>
              <a:buChar char="●"/>
            </a:pPr>
            <a:r>
              <a:rPr lang="en-US"/>
              <a:t>Describe why your workflow is appropriate for CUmulus</a:t>
            </a:r>
            <a:endParaRPr/>
          </a:p>
          <a:p>
            <a:pPr indent="-28797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39285"/>
              <a:buChar char="●"/>
            </a:pPr>
            <a:r>
              <a:rPr lang="en-US"/>
              <a:t>Estimate the resources you require:</a:t>
            </a:r>
            <a:endParaRPr/>
          </a:p>
          <a:p>
            <a:pPr indent="-287972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45833"/>
              <a:buChar char="•"/>
            </a:pPr>
            <a:r>
              <a:rPr lang="en-US"/>
              <a:t>operating system, CPU cores, disk space, memory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This is an iterative process where we work with you to make sure the request for resources fits your (and our) </a:t>
            </a:r>
            <a:r>
              <a:rPr lang="en-US"/>
              <a:t>needs</a:t>
            </a:r>
            <a:r>
              <a:rPr lang="en-US"/>
              <a:t>.</a:t>
            </a:r>
            <a:endParaRPr/>
          </a:p>
          <a:p>
            <a:pPr indent="-355441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•"/>
            </a:pPr>
            <a:r>
              <a:rPr lang="en-US" sz="2350"/>
              <a:t>Learn more about the allocation request process at </a:t>
            </a:r>
            <a:r>
              <a:rPr lang="en-US" sz="2350" u="sng">
                <a:solidFill>
                  <a:schemeClr val="hlink"/>
                </a:solidFill>
                <a:hlinkClick r:id="rId3"/>
              </a:rPr>
              <a:t>https://www.colorado.edu/rc/userservices/allocations</a:t>
            </a:r>
            <a:r>
              <a:rPr lang="en-US" sz="2350"/>
              <a:t> </a:t>
            </a:r>
            <a:endParaRPr sz="2350"/>
          </a:p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Log in to Horizon </a:t>
            </a:r>
            <a:endParaRPr/>
          </a:p>
        </p:txBody>
      </p:sp>
      <p:sp>
        <p:nvSpPr>
          <p:cNvPr id="150" name="Google Shape;150;p22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Horizon is the CUmulus web portal 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cumulus.rc.colorado.edu/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Let’s</a:t>
            </a:r>
            <a:r>
              <a:rPr lang="en-US"/>
              <a:t> take a brief tour of Horizon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Log in with your </a:t>
            </a:r>
            <a:r>
              <a:rPr lang="en-US"/>
              <a:t>institution</a:t>
            </a:r>
            <a:r>
              <a:rPr lang="en-US"/>
              <a:t>’s credentials: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8175" y="991700"/>
            <a:ext cx="3467726" cy="468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